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handoutMasterIdLst>
    <p:handoutMasterId r:id="rId17"/>
  </p:handoutMasterIdLst>
  <p:sldIdLst>
    <p:sldId id="259" r:id="rId3"/>
    <p:sldId id="262" r:id="rId4"/>
    <p:sldId id="261" r:id="rId5"/>
    <p:sldId id="263" r:id="rId6"/>
    <p:sldId id="264" r:id="rId7"/>
    <p:sldId id="265" r:id="rId8"/>
    <p:sldId id="281" r:id="rId9"/>
    <p:sldId id="266" r:id="rId10"/>
    <p:sldId id="267" r:id="rId11"/>
    <p:sldId id="268" r:id="rId12"/>
    <p:sldId id="282" r:id="rId13"/>
    <p:sldId id="269" r:id="rId14"/>
    <p:sldId id="295" r:id="rId15"/>
  </p:sldIdLst>
  <p:sldSz cx="9144000" cy="5143500" type="screen16x9"/>
  <p:notesSz cx="6858000" cy="9144000"/>
  <p:embeddedFontLst>
    <p:embeddedFont>
      <p:font typeface="SimSun" panose="02010600030101010101" pitchFamily="2" charset="-122"/>
      <p:regular r:id="rId21"/>
    </p:embeddedFont>
    <p:embeddedFont>
      <p:font typeface="Calibri" panose="020F0502020204030204" charset="0"/>
      <p:regular r:id="rId22"/>
      <p:bold r:id="rId23"/>
      <p:italic r:id="rId24"/>
      <p:boldItalic r:id="rId25"/>
    </p:embeddedFont>
    <p:embeddedFont>
      <p:font typeface="Bahnschrift SemiBold" panose="020B0502040204020203" charset="0"/>
      <p:bold r:id="rId26"/>
    </p:embeddedFont>
    <p:embeddedFont>
      <p:font typeface="Bahnschrift SemiCondensed" panose="020B0502040204020203" charset="0"/>
      <p:regular r:id="rId2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D2C8"/>
    <a:srgbClr val="B5B5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6" d="100"/>
          <a:sy n="66" d="100"/>
        </p:scale>
        <p:origin x="-946" y="-379"/>
      </p:cViewPr>
      <p:guideLst>
        <p:guide orient="horz" pos="1620"/>
        <p:guide pos="28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Calibri" panose="020F0502020204030204" charset="0"/>
                <a:cs typeface="Calibri" panose="020F05020202040302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Calibri" panose="020F0502020204030204" charset="0"/>
                <a:cs typeface="Calibri" panose="020F050202020403020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Calibri" panose="020F0502020204030204" charset="0"/>
                <a:cs typeface="Calibri" panose="020F05020202040302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Calibri" panose="020F0502020204030204" charset="0"/>
                <a:cs typeface="Calibri" panose="020F050202020403020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Calibri" panose="020F0502020204030204" charset="0"/>
        <a:cs typeface="Calibri" panose="020F0502020204030204" charset="0"/>
      </a:defRPr>
    </a:lvl1pPr>
    <a:lvl2pPr marL="457200" algn="l" defTabSz="914400" rtl="0" eaLnBrk="1" latinLnBrk="0" hangingPunct="1">
      <a:defRPr sz="1200" kern="1200">
        <a:solidFill>
          <a:schemeClr val="tx1"/>
        </a:solidFill>
        <a:latin typeface="+mn-lt"/>
        <a:ea typeface="Calibri" panose="020F0502020204030204" charset="0"/>
        <a:cs typeface="Calibri" panose="020F0502020204030204" charset="0"/>
      </a:defRPr>
    </a:lvl2pPr>
    <a:lvl3pPr marL="914400" algn="l" defTabSz="914400" rtl="0" eaLnBrk="1" latinLnBrk="0" hangingPunct="1">
      <a:defRPr sz="1200" kern="1200">
        <a:solidFill>
          <a:schemeClr val="tx1"/>
        </a:solidFill>
        <a:latin typeface="+mn-lt"/>
        <a:ea typeface="Calibri" panose="020F0502020204030204" charset="0"/>
        <a:cs typeface="Calibri" panose="020F0502020204030204" charset="0"/>
      </a:defRPr>
    </a:lvl3pPr>
    <a:lvl4pPr marL="1371600" algn="l" defTabSz="914400" rtl="0" eaLnBrk="1" latinLnBrk="0" hangingPunct="1">
      <a:defRPr sz="1200" kern="1200">
        <a:solidFill>
          <a:schemeClr val="tx1"/>
        </a:solidFill>
        <a:latin typeface="+mn-lt"/>
        <a:ea typeface="Calibri" panose="020F0502020204030204" charset="0"/>
        <a:cs typeface="Calibri" panose="020F0502020204030204" charset="0"/>
      </a:defRPr>
    </a:lvl4pPr>
    <a:lvl5pPr marL="1828800" algn="l" defTabSz="914400" rtl="0" eaLnBrk="1" latinLnBrk="0" hangingPunct="1">
      <a:defRPr sz="1200" kern="1200">
        <a:solidFill>
          <a:schemeClr val="tx1"/>
        </a:solidFill>
        <a:latin typeface="+mn-lt"/>
        <a:ea typeface="Calibri" panose="020F0502020204030204" charset="0"/>
        <a:cs typeface="Calibri" panose="020F05020202040302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1000" b="-1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ea typeface="Calibri" panose="020F0502020204030204" charset="0"/>
                <a:cs typeface="Calibri" panose="020F0502020204030204" charset="0"/>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ea typeface="Calibri" panose="020F0502020204030204" charset="0"/>
                <a:cs typeface="Calibri" panose="020F0502020204030204" charset="0"/>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ea typeface="Calibri" panose="020F0502020204030204" charset="0"/>
                <a:cs typeface="Calibri" panose="020F0502020204030204" charset="0"/>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Calibri" panose="020F0502020204030204" charset="0"/>
          <a:cs typeface="Calibri" panose="020F050202020403020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Calibri" panose="020F0502020204030204" charset="0"/>
          <a:cs typeface="Calibri" panose="020F050202020403020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Calibri" panose="020F0502020204030204" charset="0"/>
          <a:cs typeface="Calibri" panose="020F050202020403020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Calibri" panose="020F0502020204030204" charset="0"/>
          <a:cs typeface="Calibri" panose="020F050202020403020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Calibri" panose="020F0502020204030204" charset="0"/>
          <a:cs typeface="Calibri" panose="020F050202020403020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Calibri" panose="020F0502020204030204" charset="0"/>
          <a:cs typeface="Calibri" panose="020F050202020403020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258445" y="238760"/>
            <a:ext cx="8694420" cy="4726305"/>
          </a:xfrm>
          <a:prstGeom prst="rect">
            <a:avLst/>
          </a:prstGeom>
        </p:spPr>
      </p:pic>
      <p:sp>
        <p:nvSpPr>
          <p:cNvPr id="2" name="Text Box 1"/>
          <p:cNvSpPr txBox="1"/>
          <p:nvPr/>
        </p:nvSpPr>
        <p:spPr>
          <a:xfrm>
            <a:off x="4716145" y="3363595"/>
            <a:ext cx="4326890" cy="1198880"/>
          </a:xfrm>
          <a:prstGeom prst="rect">
            <a:avLst/>
          </a:prstGeom>
          <a:noFill/>
        </p:spPr>
        <p:txBody>
          <a:bodyPr wrap="square" rtlCol="0">
            <a:spAutoFit/>
          </a:bodyPr>
          <a:p>
            <a:r>
              <a:rPr lang="en-US" sz="3600" b="1" u="sng">
                <a:ln>
                  <a:solidFill>
                    <a:srgbClr val="FFFF00"/>
                  </a:solidFill>
                </a:ln>
                <a:solidFill>
                  <a:schemeClr val="bg1"/>
                </a:solidFill>
              </a:rPr>
              <a:t>Submitted to</a:t>
            </a:r>
            <a:r>
              <a:rPr lang="en-US" sz="3600" b="1" u="sng">
                <a:solidFill>
                  <a:schemeClr val="bg1"/>
                </a:solidFill>
              </a:rPr>
              <a:t> </a:t>
            </a:r>
            <a:r>
              <a:rPr lang="en-US" sz="3600" b="1" u="sng">
                <a:ln>
                  <a:solidFill>
                    <a:srgbClr val="FFFF00"/>
                  </a:solidFill>
                </a:ln>
                <a:solidFill>
                  <a:schemeClr val="bg1"/>
                </a:solidFill>
              </a:rPr>
              <a:t>:</a:t>
            </a:r>
            <a:r>
              <a:rPr lang="en-US" sz="3600" b="1" u="sng">
                <a:solidFill>
                  <a:schemeClr val="bg1"/>
                </a:solidFill>
              </a:rPr>
              <a:t> </a:t>
            </a:r>
            <a:r>
              <a:rPr lang="en-US" sz="3600" b="1" u="sng">
                <a:ln>
                  <a:solidFill>
                    <a:srgbClr val="FFFF00"/>
                  </a:solidFill>
                </a:ln>
                <a:solidFill>
                  <a:schemeClr val="bg1"/>
                </a:solidFill>
              </a:rPr>
              <a:t>Ms.Pooja Nautiyal</a:t>
            </a:r>
            <a:endParaRPr lang="en-US" sz="3600" b="1" u="sng">
              <a:ln>
                <a:solidFill>
                  <a:srgbClr val="FFFF00"/>
                </a:solidFill>
              </a:ln>
              <a:solidFill>
                <a:schemeClr val="bg1"/>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179705" y="555625"/>
            <a:ext cx="2599690" cy="3965575"/>
          </a:xfrm>
          <a:prstGeom prst="rect">
            <a:avLst/>
          </a:prstGeom>
        </p:spPr>
      </p:pic>
      <p:sp>
        <p:nvSpPr>
          <p:cNvPr id="10" name="Text Box 9"/>
          <p:cNvSpPr txBox="1"/>
          <p:nvPr/>
        </p:nvSpPr>
        <p:spPr>
          <a:xfrm>
            <a:off x="3142615" y="381000"/>
            <a:ext cx="5800725" cy="4523105"/>
          </a:xfrm>
          <a:prstGeom prst="rect">
            <a:avLst/>
          </a:prstGeom>
          <a:noFill/>
        </p:spPr>
        <p:txBody>
          <a:bodyPr wrap="square" rtlCol="0">
            <a:spAutoFit/>
          </a:bodyPr>
          <a:p>
            <a:r>
              <a:rPr lang="en-US">
                <a:solidFill>
                  <a:schemeClr val="bg1"/>
                </a:solidFill>
              </a:rPr>
              <a:t>Fans also wondered about how the differences in presentation affected my judgment. They saw Justice League theatrically in an admittedly mostly empty theater, whereas Zack Snyder’s Justice League was enjoyed in the company of socially distanced friends on a friend’s flat-screen television.</a:t>
            </a:r>
            <a:endParaRPr lang="en-US">
              <a:solidFill>
                <a:schemeClr val="bg1"/>
              </a:solidFill>
            </a:endParaRPr>
          </a:p>
          <a:p>
            <a:endParaRPr lang="en-US">
              <a:solidFill>
                <a:schemeClr val="bg1"/>
              </a:solidFill>
            </a:endParaRPr>
          </a:p>
          <a:p>
            <a:r>
              <a:rPr lang="en-US">
                <a:solidFill>
                  <a:schemeClr val="bg1"/>
                </a:solidFill>
              </a:rPr>
              <a:t>Overall, they must admit how surprised they were with just how much they enjoyed Zack Snyder’s Justice League. It’s big, it’s epic, and it feels like an appropriate culmination and crescendo for this superhero universe. It’s clear that Snyder’s original vision for the film was compromised, and why the studio saw fit to remove as much as it did. So many of the things they ended up removing don’t just work, but work well, which is truly baffling. This new edition does a fitting justice to its iconic characters in a way the theatrical cut never did and it feels like a vindication for Snyder.</a:t>
            </a:r>
            <a:endParaRPr 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23850" y="195580"/>
            <a:ext cx="4164965" cy="3692525"/>
          </a:xfrm>
          <a:prstGeom prst="rect">
            <a:avLst/>
          </a:prstGeom>
          <a:noFill/>
        </p:spPr>
        <p:txBody>
          <a:bodyPr wrap="square" rtlCol="0">
            <a:spAutoFit/>
          </a:bodyPr>
          <a:p>
            <a:r>
              <a:rPr lang="en-US">
                <a:solidFill>
                  <a:schemeClr val="bg1"/>
                </a:solidFill>
              </a:rPr>
              <a:t>But at the end of the day, they were glad that a studio chose to do right by someone who had suffered an immeasurable tragedy, and whom they had seemingly screwed over in the midst of that staggering grief. For a multitude of reasons, this project was very personal. Easily the most touching thing to come from the movie is a simple title card that comes up at the film’s conclusion, right before the credits, dedicating it to Snyder’s late daughter, Autumn, who had committed suicide.</a:t>
            </a:r>
            <a:endParaRPr lang="en-US">
              <a:solidFill>
                <a:schemeClr val="bg1"/>
              </a:solidFill>
            </a:endParaRPr>
          </a:p>
        </p:txBody>
      </p:sp>
      <p:pic>
        <p:nvPicPr>
          <p:cNvPr id="4" name="Picture 3"/>
          <p:cNvPicPr>
            <a:picLocks noChangeAspect="1"/>
          </p:cNvPicPr>
          <p:nvPr/>
        </p:nvPicPr>
        <p:blipFill>
          <a:blip r:embed="rId1"/>
          <a:stretch>
            <a:fillRect/>
          </a:stretch>
        </p:blipFill>
        <p:spPr>
          <a:xfrm>
            <a:off x="4925695" y="123190"/>
            <a:ext cx="4107815" cy="4484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4644390" y="-31115"/>
            <a:ext cx="4551045" cy="5205730"/>
          </a:xfrm>
          <a:prstGeom prst="rect">
            <a:avLst/>
          </a:prstGeom>
        </p:spPr>
      </p:pic>
      <p:sp>
        <p:nvSpPr>
          <p:cNvPr id="8" name="Text Box 7"/>
          <p:cNvSpPr txBox="1"/>
          <p:nvPr/>
        </p:nvSpPr>
        <p:spPr>
          <a:xfrm>
            <a:off x="283845" y="123190"/>
            <a:ext cx="4360545" cy="922020"/>
          </a:xfrm>
          <a:prstGeom prst="rect">
            <a:avLst/>
          </a:prstGeom>
          <a:noFill/>
        </p:spPr>
        <p:txBody>
          <a:bodyPr wrap="square" rtlCol="0">
            <a:spAutoFit/>
          </a:bodyPr>
          <a:p>
            <a:r>
              <a:rPr lang="en-US" sz="5400" u="sng">
                <a:solidFill>
                  <a:schemeClr val="bg1"/>
                </a:solidFill>
                <a:latin typeface="Bahnschrift SemiCondensed" panose="020B0502040204020203" charset="0"/>
                <a:cs typeface="Bahnschrift SemiCondensed" panose="020B0502040204020203" charset="0"/>
              </a:rPr>
              <a:t>conclusion</a:t>
            </a:r>
            <a:endParaRPr lang="en-US" sz="5400" u="sng">
              <a:solidFill>
                <a:schemeClr val="bg1"/>
              </a:solidFill>
              <a:latin typeface="Bahnschrift SemiCondensed" panose="020B0502040204020203" charset="0"/>
              <a:cs typeface="Bahnschrift SemiCondensed" panose="020B0502040204020203" charset="0"/>
            </a:endParaRPr>
          </a:p>
        </p:txBody>
      </p:sp>
      <p:sp>
        <p:nvSpPr>
          <p:cNvPr id="10" name="Text Box 9"/>
          <p:cNvSpPr txBox="1"/>
          <p:nvPr/>
        </p:nvSpPr>
        <p:spPr>
          <a:xfrm>
            <a:off x="251460" y="1203325"/>
            <a:ext cx="3603625" cy="3723005"/>
          </a:xfrm>
          <a:prstGeom prst="rect">
            <a:avLst/>
          </a:prstGeom>
          <a:noFill/>
        </p:spPr>
        <p:txBody>
          <a:bodyPr wrap="square" rtlCol="0">
            <a:spAutoFit/>
          </a:bodyPr>
          <a:p>
            <a:r>
              <a:rPr lang="en-US" sz="2000" b="1">
                <a:solidFill>
                  <a:schemeClr val="bg1"/>
                </a:solidFill>
              </a:rPr>
              <a:t>why should you watch?</a:t>
            </a:r>
            <a:endParaRPr lang="en-US" sz="2000" b="1">
              <a:solidFill>
                <a:schemeClr val="bg1"/>
              </a:solidFill>
            </a:endParaRPr>
          </a:p>
          <a:p>
            <a:endParaRPr lang="en-US">
              <a:solidFill>
                <a:schemeClr val="bg1"/>
              </a:solidFill>
            </a:endParaRPr>
          </a:p>
          <a:p>
            <a:pPr marL="285750" indent="-285750">
              <a:buFont typeface="Arial" panose="020B0604020202020204" pitchFamily="34" charset="0"/>
              <a:buChar char="•"/>
            </a:pPr>
            <a:r>
              <a:rPr lang="en-US">
                <a:solidFill>
                  <a:schemeClr val="bg1"/>
                </a:solidFill>
              </a:rPr>
              <a:t>A rip-roaring superhero action picture in its own right, and more than justifies all the considerable resources and effort poured into it.</a:t>
            </a:r>
            <a:endParaRPr lang="en-US">
              <a:solidFill>
                <a:schemeClr val="bg1"/>
              </a:solidFill>
            </a:endParaRPr>
          </a:p>
          <a:p>
            <a:pPr marL="285750" indent="-285750">
              <a:buFont typeface="Arial" panose="020B0604020202020204" pitchFamily="34" charset="0"/>
              <a:buChar char="•"/>
            </a:pPr>
            <a:r>
              <a:rPr lang="en-US">
                <a:solidFill>
                  <a:schemeClr val="bg1"/>
                </a:solidFill>
              </a:rPr>
              <a:t>Regardless of whether you enjoy Snyder's darker, more morbid take on DC superheroes, there's no denying his 4-hour (!) cut of "Justice League" is a solid, all-engrossing picture</a:t>
            </a:r>
            <a:endParaRPr 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828040" y="195580"/>
            <a:ext cx="7684135" cy="43897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67995" y="339725"/>
            <a:ext cx="3752850" cy="922020"/>
          </a:xfrm>
          <a:prstGeom prst="rect">
            <a:avLst/>
          </a:prstGeom>
          <a:noFill/>
        </p:spPr>
        <p:txBody>
          <a:bodyPr wrap="square" rtlCol="0">
            <a:spAutoFit/>
          </a:bodyPr>
          <a:p>
            <a:r>
              <a:rPr lang="en-US" sz="5400" u="sng">
                <a:solidFill>
                  <a:schemeClr val="bg1"/>
                </a:solidFill>
                <a:latin typeface="Bahnschrift SemiBold" panose="020B0502040204020203" charset="0"/>
                <a:cs typeface="Bahnschrift SemiBold" panose="020B0502040204020203" charset="0"/>
              </a:rPr>
              <a:t>movie info</a:t>
            </a:r>
            <a:endParaRPr lang="en-US" sz="5400" u="sng">
              <a:solidFill>
                <a:schemeClr val="bg1"/>
              </a:solidFill>
              <a:latin typeface="Bahnschrift SemiBold" panose="020B0502040204020203" charset="0"/>
              <a:cs typeface="Bahnschrift SemiBold" panose="020B0502040204020203" charset="0"/>
            </a:endParaRPr>
          </a:p>
        </p:txBody>
      </p:sp>
      <p:sp>
        <p:nvSpPr>
          <p:cNvPr id="3" name="Text Box 2"/>
          <p:cNvSpPr txBox="1"/>
          <p:nvPr/>
        </p:nvSpPr>
        <p:spPr>
          <a:xfrm>
            <a:off x="107950" y="1347470"/>
            <a:ext cx="6107430" cy="3415030"/>
          </a:xfrm>
          <a:prstGeom prst="rect">
            <a:avLst/>
          </a:prstGeom>
          <a:noFill/>
        </p:spPr>
        <p:txBody>
          <a:bodyPr wrap="square" rtlCol="0">
            <a:spAutoFit/>
          </a:bodyPr>
          <a:p>
            <a:r>
              <a:rPr lang="en-US">
                <a:solidFill>
                  <a:schemeClr val="bg1"/>
                </a:solidFill>
              </a:rPr>
              <a:t>Rating:	                                    R (Violence|Some Language)</a:t>
            </a:r>
            <a:endParaRPr lang="en-US">
              <a:solidFill>
                <a:schemeClr val="bg1"/>
              </a:solidFill>
            </a:endParaRPr>
          </a:p>
          <a:p>
            <a:r>
              <a:rPr lang="en-US">
                <a:solidFill>
                  <a:schemeClr val="bg1"/>
                </a:solidFill>
              </a:rPr>
              <a:t>Genre:	                                    Action, Adventure, Fantasy</a:t>
            </a:r>
            <a:endParaRPr lang="en-US">
              <a:solidFill>
                <a:schemeClr val="bg1"/>
              </a:solidFill>
            </a:endParaRPr>
          </a:p>
          <a:p>
            <a:r>
              <a:rPr lang="en-US">
                <a:solidFill>
                  <a:schemeClr val="bg1"/>
                </a:solidFill>
              </a:rPr>
              <a:t>Original Language:	                  English</a:t>
            </a:r>
            <a:endParaRPr lang="en-US">
              <a:solidFill>
                <a:schemeClr val="bg1"/>
              </a:solidFill>
            </a:endParaRPr>
          </a:p>
          <a:p>
            <a:r>
              <a:rPr lang="en-US">
                <a:solidFill>
                  <a:schemeClr val="bg1"/>
                </a:solidFill>
              </a:rPr>
              <a:t>Director:	                                    Zack Snyder</a:t>
            </a:r>
            <a:endParaRPr lang="en-US">
              <a:solidFill>
                <a:schemeClr val="bg1"/>
              </a:solidFill>
            </a:endParaRPr>
          </a:p>
          <a:p>
            <a:r>
              <a:rPr lang="en-US">
                <a:solidFill>
                  <a:schemeClr val="bg1"/>
                </a:solidFill>
              </a:rPr>
              <a:t>Producer:	                                    Deborah Snyder, Charles Roven</a:t>
            </a:r>
            <a:endParaRPr lang="en-US">
              <a:solidFill>
                <a:schemeClr val="bg1"/>
              </a:solidFill>
            </a:endParaRPr>
          </a:p>
          <a:p>
            <a:r>
              <a:rPr lang="en-US">
                <a:solidFill>
                  <a:schemeClr val="bg1"/>
                </a:solidFill>
              </a:rPr>
              <a:t>Writer:	                                    Chris Terrio</a:t>
            </a:r>
            <a:endParaRPr lang="en-US">
              <a:solidFill>
                <a:schemeClr val="bg1"/>
              </a:solidFill>
            </a:endParaRPr>
          </a:p>
          <a:p>
            <a:r>
              <a:rPr lang="en-US">
                <a:solidFill>
                  <a:schemeClr val="bg1"/>
                </a:solidFill>
              </a:rPr>
              <a:t>Release Date (Streaming):	Mar 18, 2021</a:t>
            </a:r>
            <a:endParaRPr lang="en-US">
              <a:solidFill>
                <a:schemeClr val="bg1"/>
              </a:solidFill>
            </a:endParaRPr>
          </a:p>
          <a:p>
            <a:r>
              <a:rPr lang="en-US">
                <a:solidFill>
                  <a:schemeClr val="bg1"/>
                </a:solidFill>
              </a:rPr>
              <a:t>Runtime:	                                   4h 2m</a:t>
            </a:r>
            <a:endParaRPr lang="en-US">
              <a:solidFill>
                <a:schemeClr val="bg1"/>
              </a:solidFill>
            </a:endParaRPr>
          </a:p>
          <a:p>
            <a:r>
              <a:rPr lang="en-US">
                <a:solidFill>
                  <a:schemeClr val="bg1"/>
                </a:solidFill>
              </a:rPr>
              <a:t>Production Co:	                  Warner Bros. Pictures, HBO Max</a:t>
            </a:r>
            <a:endParaRPr lang="en-US">
              <a:solidFill>
                <a:schemeClr val="bg1"/>
              </a:solidFill>
            </a:endParaRPr>
          </a:p>
          <a:p>
            <a:r>
              <a:rPr lang="en-US">
                <a:solidFill>
                  <a:schemeClr val="bg1"/>
                </a:solidFill>
              </a:rPr>
              <a:t>Sound Mix:	                  Dolby Atmos, Dolby Digital</a:t>
            </a:r>
            <a:endParaRPr lang="en-US">
              <a:solidFill>
                <a:schemeClr val="bg1"/>
              </a:solidFill>
            </a:endParaRPr>
          </a:p>
          <a:p>
            <a:r>
              <a:rPr lang="en-US">
                <a:solidFill>
                  <a:schemeClr val="bg1"/>
                </a:solidFill>
              </a:rPr>
              <a:t>Aspect Ratio:	                  Academy (1.33:1)</a:t>
            </a:r>
            <a:endParaRPr lang="en-US">
              <a:solidFill>
                <a:schemeClr val="bg1"/>
              </a:solidFill>
            </a:endParaRPr>
          </a:p>
          <a:p>
            <a:r>
              <a:rPr lang="en-US">
                <a:solidFill>
                  <a:schemeClr val="bg1"/>
                </a:solidFill>
              </a:rPr>
              <a:t> collection:	                  DC Extended Universe</a:t>
            </a:r>
            <a:endParaRPr lang="en-US">
              <a:solidFill>
                <a:schemeClr val="bg1"/>
              </a:solidFill>
            </a:endParaRPr>
          </a:p>
        </p:txBody>
      </p:sp>
      <p:pic>
        <p:nvPicPr>
          <p:cNvPr id="4" name="Picture 3"/>
          <p:cNvPicPr>
            <a:picLocks noChangeAspect="1"/>
          </p:cNvPicPr>
          <p:nvPr/>
        </p:nvPicPr>
        <p:blipFill>
          <a:blip r:embed="rId1"/>
          <a:stretch>
            <a:fillRect/>
          </a:stretch>
        </p:blipFill>
        <p:spPr>
          <a:xfrm>
            <a:off x="6127750" y="508000"/>
            <a:ext cx="2884805" cy="4444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467995" y="339725"/>
            <a:ext cx="4360545" cy="922020"/>
          </a:xfrm>
          <a:prstGeom prst="rect">
            <a:avLst/>
          </a:prstGeom>
          <a:noFill/>
        </p:spPr>
        <p:txBody>
          <a:bodyPr wrap="square" rtlCol="0">
            <a:spAutoFit/>
          </a:bodyPr>
          <a:p>
            <a:r>
              <a:rPr lang="en-US" sz="5400" u="sng">
                <a:solidFill>
                  <a:schemeClr val="bg1"/>
                </a:solidFill>
                <a:latin typeface="Bahnschrift SemiCondensed" panose="020B0502040204020203" charset="0"/>
                <a:cs typeface="Bahnschrift SemiCondensed" panose="020B0502040204020203" charset="0"/>
              </a:rPr>
              <a:t>cast &amp; crew</a:t>
            </a:r>
            <a:endParaRPr lang="en-US" sz="5400" u="sng">
              <a:solidFill>
                <a:schemeClr val="bg1"/>
              </a:solidFill>
              <a:latin typeface="Bahnschrift SemiCondensed" panose="020B0502040204020203" charset="0"/>
              <a:cs typeface="Bahnschrift SemiCondensed" panose="020B0502040204020203" charset="0"/>
            </a:endParaRPr>
          </a:p>
        </p:txBody>
      </p:sp>
      <p:sp>
        <p:nvSpPr>
          <p:cNvPr id="10" name="Text Box 9"/>
          <p:cNvSpPr txBox="1"/>
          <p:nvPr/>
        </p:nvSpPr>
        <p:spPr>
          <a:xfrm>
            <a:off x="467995" y="1419860"/>
            <a:ext cx="2540000" cy="3692525"/>
          </a:xfrm>
          <a:prstGeom prst="rect">
            <a:avLst/>
          </a:prstGeom>
          <a:noFill/>
        </p:spPr>
        <p:txBody>
          <a:bodyPr wrap="square" rtlCol="0" anchor="t">
            <a:spAutoFit/>
          </a:bodyPr>
          <a:p>
            <a:r>
              <a:rPr lang="en-US">
                <a:solidFill>
                  <a:schemeClr val="bg1"/>
                </a:solidFill>
              </a:rPr>
              <a:t>Ben Affleck</a:t>
            </a:r>
            <a:endParaRPr lang="en-US">
              <a:solidFill>
                <a:schemeClr val="bg1"/>
              </a:solidFill>
            </a:endParaRPr>
          </a:p>
          <a:p>
            <a:r>
              <a:rPr lang="en-US">
                <a:solidFill>
                  <a:schemeClr val="bg1"/>
                </a:solidFill>
              </a:rPr>
              <a:t>Batman, Bruce Wayne </a:t>
            </a:r>
            <a:endParaRPr lang="en-US">
              <a:solidFill>
                <a:schemeClr val="bg1"/>
              </a:solidFill>
            </a:endParaRPr>
          </a:p>
          <a:p>
            <a:endParaRPr lang="en-US">
              <a:solidFill>
                <a:schemeClr val="bg1"/>
              </a:solidFill>
            </a:endParaRPr>
          </a:p>
          <a:p>
            <a:r>
              <a:rPr lang="en-US">
                <a:solidFill>
                  <a:schemeClr val="bg1"/>
                </a:solidFill>
              </a:rPr>
              <a:t> </a:t>
            </a:r>
            <a:endParaRPr lang="en-US">
              <a:solidFill>
                <a:schemeClr val="bg1"/>
              </a:solidFill>
            </a:endParaRPr>
          </a:p>
          <a:p>
            <a:endParaRPr lang="en-US">
              <a:solidFill>
                <a:schemeClr val="bg1"/>
              </a:solidFill>
            </a:endParaRPr>
          </a:p>
          <a:p>
            <a:r>
              <a:rPr lang="en-US">
                <a:solidFill>
                  <a:schemeClr val="bg1"/>
                </a:solidFill>
              </a:rPr>
              <a:t>Gal Gadot</a:t>
            </a:r>
            <a:endParaRPr lang="en-US">
              <a:solidFill>
                <a:schemeClr val="bg1"/>
              </a:solidFill>
            </a:endParaRPr>
          </a:p>
          <a:p>
            <a:r>
              <a:rPr lang="en-US">
                <a:solidFill>
                  <a:schemeClr val="bg1"/>
                </a:solidFill>
              </a:rPr>
              <a:t>Wonder Woman, Diana Prince</a:t>
            </a:r>
            <a:endParaRPr lang="en-US">
              <a:solidFill>
                <a:schemeClr val="bg1"/>
              </a:solidFill>
            </a:endParaRPr>
          </a:p>
          <a:p>
            <a:endParaRPr lang="en-US">
              <a:solidFill>
                <a:schemeClr val="bg1"/>
              </a:solidFill>
            </a:endParaRPr>
          </a:p>
          <a:p>
            <a:endParaRPr lang="en-US">
              <a:solidFill>
                <a:schemeClr val="bg1"/>
              </a:solidFill>
            </a:endParaRPr>
          </a:p>
          <a:p>
            <a:r>
              <a:rPr lang="en-US">
                <a:solidFill>
                  <a:schemeClr val="bg1"/>
                </a:solidFill>
              </a:rPr>
              <a:t> </a:t>
            </a:r>
            <a:endParaRPr lang="en-US">
              <a:solidFill>
                <a:schemeClr val="bg1"/>
              </a:solidFill>
            </a:endParaRPr>
          </a:p>
          <a:p>
            <a:r>
              <a:rPr lang="en-US">
                <a:solidFill>
                  <a:schemeClr val="bg1"/>
                </a:solidFill>
              </a:rPr>
              <a:t>Henry Cavill</a:t>
            </a:r>
            <a:endParaRPr lang="en-US">
              <a:solidFill>
                <a:schemeClr val="bg1"/>
              </a:solidFill>
            </a:endParaRPr>
          </a:p>
          <a:p>
            <a:r>
              <a:rPr lang="en-US">
                <a:solidFill>
                  <a:schemeClr val="bg1"/>
                </a:solidFill>
              </a:rPr>
              <a:t>Superman, Clark Kent</a:t>
            </a:r>
            <a:endParaRPr lang="en-US">
              <a:solidFill>
                <a:schemeClr val="bg1"/>
              </a:solidFill>
            </a:endParaRPr>
          </a:p>
        </p:txBody>
      </p:sp>
      <p:sp>
        <p:nvSpPr>
          <p:cNvPr id="11" name="Text Box 10"/>
          <p:cNvSpPr txBox="1"/>
          <p:nvPr/>
        </p:nvSpPr>
        <p:spPr>
          <a:xfrm>
            <a:off x="4644390" y="1419860"/>
            <a:ext cx="3409950" cy="3969385"/>
          </a:xfrm>
          <a:prstGeom prst="rect">
            <a:avLst/>
          </a:prstGeom>
          <a:noFill/>
        </p:spPr>
        <p:txBody>
          <a:bodyPr wrap="square" rtlCol="0">
            <a:spAutoFit/>
          </a:bodyPr>
          <a:p>
            <a:r>
              <a:rPr lang="en-US">
                <a:solidFill>
                  <a:schemeClr val="bg1"/>
                </a:solidFill>
                <a:sym typeface="+mn-ea"/>
              </a:rPr>
              <a:t>Jason Momoa</a:t>
            </a:r>
            <a:endParaRPr lang="en-US">
              <a:solidFill>
                <a:schemeClr val="bg1"/>
              </a:solidFill>
            </a:endParaRPr>
          </a:p>
          <a:p>
            <a:r>
              <a:rPr lang="en-US">
                <a:solidFill>
                  <a:schemeClr val="bg1"/>
                </a:solidFill>
                <a:sym typeface="+mn-ea"/>
              </a:rPr>
              <a:t>Aquaman, Arthur Curry</a:t>
            </a:r>
            <a:endParaRPr lang="en-US">
              <a:solidFill>
                <a:schemeClr val="bg1"/>
              </a:solidFill>
            </a:endParaRPr>
          </a:p>
          <a:p>
            <a:r>
              <a:rPr lang="en-US">
                <a:solidFill>
                  <a:schemeClr val="bg1"/>
                </a:solidFill>
                <a:sym typeface="+mn-ea"/>
              </a:rPr>
              <a:t> </a:t>
            </a:r>
            <a:endParaRPr lang="en-US">
              <a:solidFill>
                <a:schemeClr val="bg1"/>
              </a:solidFill>
            </a:endParaRPr>
          </a:p>
          <a:p>
            <a:endParaRPr lang="en-US">
              <a:solidFill>
                <a:schemeClr val="bg1"/>
              </a:solidFill>
              <a:sym typeface="+mn-ea"/>
            </a:endParaRPr>
          </a:p>
          <a:p>
            <a:endParaRPr lang="en-US">
              <a:solidFill>
                <a:schemeClr val="bg1"/>
              </a:solidFill>
              <a:sym typeface="+mn-ea"/>
            </a:endParaRPr>
          </a:p>
          <a:p>
            <a:r>
              <a:rPr lang="en-US">
                <a:solidFill>
                  <a:schemeClr val="bg1"/>
                </a:solidFill>
                <a:sym typeface="+mn-ea"/>
              </a:rPr>
              <a:t>Ezra Miller</a:t>
            </a:r>
            <a:endParaRPr lang="en-US">
              <a:solidFill>
                <a:schemeClr val="bg1"/>
              </a:solidFill>
            </a:endParaRPr>
          </a:p>
          <a:p>
            <a:r>
              <a:rPr lang="en-US">
                <a:solidFill>
                  <a:schemeClr val="bg1"/>
                </a:solidFill>
                <a:sym typeface="+mn-ea"/>
              </a:rPr>
              <a:t>The Flash, Barry Allen</a:t>
            </a:r>
            <a:endParaRPr lang="en-US">
              <a:solidFill>
                <a:schemeClr val="bg1"/>
              </a:solidFill>
            </a:endParaRPr>
          </a:p>
          <a:p>
            <a:r>
              <a:rPr lang="en-US">
                <a:solidFill>
                  <a:schemeClr val="bg1"/>
                </a:solidFill>
                <a:sym typeface="+mn-ea"/>
              </a:rPr>
              <a:t> </a:t>
            </a:r>
            <a:endParaRPr lang="en-US">
              <a:solidFill>
                <a:schemeClr val="bg1"/>
              </a:solidFill>
            </a:endParaRPr>
          </a:p>
          <a:p>
            <a:endParaRPr lang="en-US">
              <a:solidFill>
                <a:schemeClr val="bg1"/>
              </a:solidFill>
              <a:sym typeface="+mn-ea"/>
            </a:endParaRPr>
          </a:p>
          <a:p>
            <a:endParaRPr lang="en-US">
              <a:solidFill>
                <a:schemeClr val="bg1"/>
              </a:solidFill>
              <a:sym typeface="+mn-ea"/>
            </a:endParaRPr>
          </a:p>
          <a:p>
            <a:endParaRPr lang="en-US">
              <a:solidFill>
                <a:schemeClr val="bg1"/>
              </a:solidFill>
              <a:sym typeface="+mn-ea"/>
            </a:endParaRPr>
          </a:p>
          <a:p>
            <a:r>
              <a:rPr lang="en-US">
                <a:solidFill>
                  <a:schemeClr val="bg1"/>
                </a:solidFill>
                <a:sym typeface="+mn-ea"/>
              </a:rPr>
              <a:t>Ray Fisher</a:t>
            </a:r>
            <a:endParaRPr lang="en-US">
              <a:solidFill>
                <a:schemeClr val="bg1"/>
              </a:solidFill>
            </a:endParaRPr>
          </a:p>
          <a:p>
            <a:r>
              <a:rPr lang="en-US">
                <a:solidFill>
                  <a:schemeClr val="bg1"/>
                </a:solidFill>
                <a:sym typeface="+mn-ea"/>
              </a:rPr>
              <a:t>Cyborg, Victor Stone</a:t>
            </a:r>
            <a:endParaRPr lang="en-US">
              <a:solidFill>
                <a:schemeClr val="bg1"/>
              </a:solidFill>
            </a:endParaRPr>
          </a:p>
          <a:p>
            <a:endParaRPr lang="en-US"/>
          </a:p>
        </p:txBody>
      </p:sp>
      <p:pic>
        <p:nvPicPr>
          <p:cNvPr id="12" name="Picture 11"/>
          <p:cNvPicPr>
            <a:picLocks noChangeAspect="1"/>
          </p:cNvPicPr>
          <p:nvPr/>
        </p:nvPicPr>
        <p:blipFill>
          <a:blip r:embed="rId1"/>
          <a:stretch>
            <a:fillRect/>
          </a:stretch>
        </p:blipFill>
        <p:spPr>
          <a:xfrm>
            <a:off x="3420110" y="1285875"/>
            <a:ext cx="952500" cy="1068070"/>
          </a:xfrm>
          <a:prstGeom prst="rect">
            <a:avLst/>
          </a:prstGeom>
        </p:spPr>
      </p:pic>
      <p:pic>
        <p:nvPicPr>
          <p:cNvPr id="13" name="Picture 12"/>
          <p:cNvPicPr>
            <a:picLocks noChangeAspect="1"/>
          </p:cNvPicPr>
          <p:nvPr/>
        </p:nvPicPr>
        <p:blipFill>
          <a:blip r:embed="rId2"/>
          <a:stretch>
            <a:fillRect/>
          </a:stretch>
        </p:blipFill>
        <p:spPr>
          <a:xfrm>
            <a:off x="2988310" y="2571750"/>
            <a:ext cx="952500" cy="1143000"/>
          </a:xfrm>
          <a:prstGeom prst="rect">
            <a:avLst/>
          </a:prstGeom>
        </p:spPr>
      </p:pic>
      <p:pic>
        <p:nvPicPr>
          <p:cNvPr id="14" name="Picture 13"/>
          <p:cNvPicPr>
            <a:picLocks noChangeAspect="1"/>
          </p:cNvPicPr>
          <p:nvPr/>
        </p:nvPicPr>
        <p:blipFill>
          <a:blip r:embed="rId3"/>
          <a:stretch>
            <a:fillRect/>
          </a:stretch>
        </p:blipFill>
        <p:spPr>
          <a:xfrm>
            <a:off x="3420110" y="3940175"/>
            <a:ext cx="952500" cy="1143000"/>
          </a:xfrm>
          <a:prstGeom prst="rect">
            <a:avLst/>
          </a:prstGeom>
        </p:spPr>
      </p:pic>
      <p:pic>
        <p:nvPicPr>
          <p:cNvPr id="15" name="Picture 14"/>
          <p:cNvPicPr>
            <a:picLocks noChangeAspect="1"/>
          </p:cNvPicPr>
          <p:nvPr/>
        </p:nvPicPr>
        <p:blipFill>
          <a:blip r:embed="rId4"/>
          <a:stretch>
            <a:fillRect/>
          </a:stretch>
        </p:blipFill>
        <p:spPr>
          <a:xfrm>
            <a:off x="7740650" y="1248410"/>
            <a:ext cx="952500" cy="1143000"/>
          </a:xfrm>
          <a:prstGeom prst="rect">
            <a:avLst/>
          </a:prstGeom>
        </p:spPr>
      </p:pic>
      <p:pic>
        <p:nvPicPr>
          <p:cNvPr id="16" name="Picture 15"/>
          <p:cNvPicPr>
            <a:picLocks noChangeAspect="1"/>
          </p:cNvPicPr>
          <p:nvPr/>
        </p:nvPicPr>
        <p:blipFill>
          <a:blip r:embed="rId5"/>
          <a:stretch>
            <a:fillRect/>
          </a:stretch>
        </p:blipFill>
        <p:spPr>
          <a:xfrm>
            <a:off x="7308850" y="2571750"/>
            <a:ext cx="952500" cy="1143000"/>
          </a:xfrm>
          <a:prstGeom prst="rect">
            <a:avLst/>
          </a:prstGeom>
        </p:spPr>
      </p:pic>
      <p:pic>
        <p:nvPicPr>
          <p:cNvPr id="17" name="Picture 16"/>
          <p:cNvPicPr>
            <a:picLocks noChangeAspect="1"/>
          </p:cNvPicPr>
          <p:nvPr/>
        </p:nvPicPr>
        <p:blipFill>
          <a:blip r:embed="rId6"/>
          <a:stretch>
            <a:fillRect/>
          </a:stretch>
        </p:blipFill>
        <p:spPr>
          <a:xfrm>
            <a:off x="7740650" y="3940175"/>
            <a:ext cx="952500" cy="114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467995" y="339725"/>
            <a:ext cx="4360545" cy="922020"/>
          </a:xfrm>
          <a:prstGeom prst="rect">
            <a:avLst/>
          </a:prstGeom>
          <a:noFill/>
        </p:spPr>
        <p:txBody>
          <a:bodyPr wrap="square" rtlCol="0">
            <a:spAutoFit/>
          </a:bodyPr>
          <a:p>
            <a:r>
              <a:rPr lang="en-US" sz="5400" u="sng">
                <a:solidFill>
                  <a:schemeClr val="bg1"/>
                </a:solidFill>
                <a:latin typeface="Bahnschrift SemiCondensed" panose="020B0502040204020203" charset="0"/>
                <a:cs typeface="Bahnschrift SemiCondensed" panose="020B0502040204020203" charset="0"/>
              </a:rPr>
              <a:t>synopsis</a:t>
            </a:r>
            <a:endParaRPr lang="en-US" sz="5400" u="sng">
              <a:solidFill>
                <a:schemeClr val="bg1"/>
              </a:solidFill>
              <a:latin typeface="Bahnschrift SemiCondensed" panose="020B0502040204020203" charset="0"/>
              <a:cs typeface="Bahnschrift SemiCondensed" panose="020B0502040204020203" charset="0"/>
            </a:endParaRPr>
          </a:p>
        </p:txBody>
      </p:sp>
      <p:sp>
        <p:nvSpPr>
          <p:cNvPr id="4" name="Text Box 3"/>
          <p:cNvSpPr txBox="1"/>
          <p:nvPr/>
        </p:nvSpPr>
        <p:spPr>
          <a:xfrm>
            <a:off x="107950" y="1261745"/>
            <a:ext cx="6249670" cy="3692525"/>
          </a:xfrm>
          <a:prstGeom prst="rect">
            <a:avLst/>
          </a:prstGeom>
          <a:noFill/>
        </p:spPr>
        <p:txBody>
          <a:bodyPr wrap="square" rtlCol="0">
            <a:spAutoFit/>
          </a:bodyPr>
          <a:p>
            <a:r>
              <a:rPr lang="en-US">
                <a:solidFill>
                  <a:schemeClr val="bg1"/>
                </a:solidFill>
              </a:rPr>
              <a:t>In ZACK SNYDER'S JUSTICE LEAGUE, determined to ensure Superman's (Henry Cavill) ultimate sacrifice was not in vain, Bruce Wayne (Ben Affleck) aligns forces with Diana Prince (Gal Gadot) with plans to recruit a team of metahumans to protect the world from an approaching threat of catastrophic proportions. The task proves more difficult than Bruce imagined, as each of the recruits must face the demons of their own pasts to transcend that which has held them back, allowing them to come together, finally forming an unprecedented league of heroes. Now united, Batman (Affleck), Wonder Woman (Gadot), Aquaman (Jason Momoa), Cyborg (Ray Fisher) and The Flash (Ezra Miller) may be too late to save the planet from Steppenwolf, DeSaad and Darkseid and their dreadful intentions.</a:t>
            </a:r>
            <a:endParaRPr lang="en-US">
              <a:solidFill>
                <a:schemeClr val="bg1"/>
              </a:solidFill>
            </a:endParaRPr>
          </a:p>
        </p:txBody>
      </p:sp>
      <p:pic>
        <p:nvPicPr>
          <p:cNvPr id="6" name="Picture 5"/>
          <p:cNvPicPr>
            <a:picLocks noChangeAspect="1"/>
          </p:cNvPicPr>
          <p:nvPr/>
        </p:nvPicPr>
        <p:blipFill>
          <a:blip r:embed="rId1"/>
          <a:stretch>
            <a:fillRect/>
          </a:stretch>
        </p:blipFill>
        <p:spPr>
          <a:xfrm>
            <a:off x="6444615" y="598805"/>
            <a:ext cx="2530475" cy="44538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179705" y="627380"/>
            <a:ext cx="4360545" cy="3630930"/>
          </a:xfrm>
          <a:prstGeom prst="rect">
            <a:avLst/>
          </a:prstGeom>
          <a:noFill/>
        </p:spPr>
        <p:txBody>
          <a:bodyPr wrap="square" rtlCol="0">
            <a:spAutoFit/>
          </a:bodyPr>
          <a:p>
            <a:r>
              <a:rPr lang="en-US" sz="5400" u="sng">
                <a:solidFill>
                  <a:schemeClr val="bg1"/>
                </a:solidFill>
                <a:latin typeface="Bahnschrift SemiCondensed" panose="020B0502040204020203" charset="0"/>
                <a:cs typeface="Bahnschrift SemiCondensed" panose="020B0502040204020203" charset="0"/>
              </a:rPr>
              <a:t>‘’</a:t>
            </a:r>
            <a:r>
              <a:rPr lang="en-US" sz="4400" u="sng">
                <a:solidFill>
                  <a:schemeClr val="bg1"/>
                </a:solidFill>
                <a:latin typeface="Bahnschrift SemiCondensed" panose="020B0502040204020203" charset="0"/>
                <a:cs typeface="Bahnschrift SemiCondensed" panose="020B0502040204020203" charset="0"/>
              </a:rPr>
              <a:t>Zack Snyder’s</a:t>
            </a:r>
            <a:r>
              <a:rPr lang="en-US" sz="5400" u="sng">
                <a:solidFill>
                  <a:schemeClr val="bg1"/>
                </a:solidFill>
                <a:latin typeface="Bahnschrift SemiCondensed" panose="020B0502040204020203" charset="0"/>
                <a:cs typeface="Bahnschrift SemiCondensed" panose="020B0502040204020203" charset="0"/>
              </a:rPr>
              <a:t> </a:t>
            </a:r>
            <a:r>
              <a:rPr lang="en-US" sz="6600" b="1" u="sng">
                <a:solidFill>
                  <a:schemeClr val="bg1"/>
                </a:solidFill>
                <a:latin typeface="Bahnschrift SemiBold" panose="020B0502040204020203" charset="0"/>
                <a:cs typeface="Bahnschrift SemiBold" panose="020B0502040204020203" charset="0"/>
              </a:rPr>
              <a:t>Justice League</a:t>
            </a:r>
            <a:r>
              <a:rPr lang="en-US" sz="5400" u="sng">
                <a:solidFill>
                  <a:schemeClr val="bg1"/>
                </a:solidFill>
                <a:latin typeface="Bahnschrift SemiCondensed" panose="020B0502040204020203" charset="0"/>
                <a:cs typeface="Bahnschrift SemiCondensed" panose="020B0502040204020203" charset="0"/>
                <a:sym typeface="+mn-ea"/>
              </a:rPr>
              <a:t>‘’ </a:t>
            </a:r>
            <a:endParaRPr lang="en-US" sz="5400" u="sng">
              <a:solidFill>
                <a:schemeClr val="bg1"/>
              </a:solidFill>
              <a:latin typeface="Bahnschrift SemiCondensed" panose="020B0502040204020203" charset="0"/>
              <a:cs typeface="Bahnschrift SemiCondensed" panose="020B0502040204020203" charset="0"/>
              <a:sym typeface="+mn-ea"/>
            </a:endParaRPr>
          </a:p>
          <a:p>
            <a:r>
              <a:rPr lang="en-US" sz="4400" u="sng">
                <a:solidFill>
                  <a:schemeClr val="bg1"/>
                </a:solidFill>
                <a:latin typeface="Bahnschrift SemiCondensed" panose="020B0502040204020203" charset="0"/>
                <a:cs typeface="Bahnschrift SemiCondensed" panose="020B0502040204020203" charset="0"/>
              </a:rPr>
              <a:t>review</a:t>
            </a:r>
            <a:endParaRPr lang="en-US" sz="4400" u="sng">
              <a:solidFill>
                <a:schemeClr val="bg1"/>
              </a:solidFill>
              <a:latin typeface="Bahnschrift SemiCondensed" panose="020B0502040204020203" charset="0"/>
              <a:cs typeface="Bahnschrift SemiCondensed" panose="020B0502040204020203" charset="0"/>
            </a:endParaRPr>
          </a:p>
        </p:txBody>
      </p:sp>
      <p:sp>
        <p:nvSpPr>
          <p:cNvPr id="6" name="Text Box 5"/>
          <p:cNvSpPr txBox="1"/>
          <p:nvPr/>
        </p:nvSpPr>
        <p:spPr>
          <a:xfrm>
            <a:off x="490220" y="342900"/>
            <a:ext cx="3289935" cy="368300"/>
          </a:xfrm>
          <a:prstGeom prst="rect">
            <a:avLst/>
          </a:prstGeom>
          <a:noFill/>
        </p:spPr>
        <p:txBody>
          <a:bodyPr wrap="square" rtlCol="0">
            <a:spAutoFit/>
          </a:bodyPr>
          <a:p>
            <a:r>
              <a:rPr lang="en-US">
                <a:solidFill>
                  <a:schemeClr val="bg1"/>
                </a:solidFill>
              </a:rPr>
              <a:t>Deepankar Sharma</a:t>
            </a:r>
            <a:endParaRPr lang="en-US">
              <a:solidFill>
                <a:schemeClr val="bg1"/>
              </a:solidFill>
            </a:endParaRPr>
          </a:p>
        </p:txBody>
      </p:sp>
      <p:pic>
        <p:nvPicPr>
          <p:cNvPr id="7" name="Picture 6"/>
          <p:cNvPicPr>
            <a:picLocks noChangeAspect="1"/>
          </p:cNvPicPr>
          <p:nvPr/>
        </p:nvPicPr>
        <p:blipFill>
          <a:blip r:embed="rId1"/>
          <a:stretch>
            <a:fillRect/>
          </a:stretch>
        </p:blipFill>
        <p:spPr>
          <a:xfrm>
            <a:off x="4048125" y="51435"/>
            <a:ext cx="5042535" cy="3138805"/>
          </a:xfrm>
          <a:prstGeom prst="rect">
            <a:avLst/>
          </a:prstGeom>
        </p:spPr>
      </p:pic>
      <p:sp>
        <p:nvSpPr>
          <p:cNvPr id="8" name="Text Box 7"/>
          <p:cNvSpPr txBox="1"/>
          <p:nvPr/>
        </p:nvSpPr>
        <p:spPr>
          <a:xfrm>
            <a:off x="2214245" y="3600450"/>
            <a:ext cx="6678295" cy="1353185"/>
          </a:xfrm>
          <a:prstGeom prst="rect">
            <a:avLst/>
          </a:prstGeom>
          <a:noFill/>
        </p:spPr>
        <p:txBody>
          <a:bodyPr wrap="square" rtlCol="0">
            <a:spAutoFit/>
          </a:bodyPr>
          <a:p>
            <a:r>
              <a:rPr lang="en-US"/>
              <a:t>                                          </a:t>
            </a:r>
            <a:r>
              <a:rPr lang="en-US" sz="1600">
                <a:solidFill>
                  <a:schemeClr val="bg1"/>
                </a:solidFill>
              </a:rPr>
              <a:t>In the wake of the original Justice League’s failure,                                                                   </a:t>
            </a:r>
            <a:endParaRPr lang="en-US" sz="1600">
              <a:solidFill>
                <a:schemeClr val="bg1"/>
              </a:solidFill>
            </a:endParaRPr>
          </a:p>
          <a:p>
            <a:r>
              <a:rPr lang="en-US" sz="1600">
                <a:solidFill>
                  <a:schemeClr val="bg1"/>
                </a:solidFill>
              </a:rPr>
              <a:t>                               Jack Snyder’s fans and defenders have argued that had he                                been allowed to complete his original film, it would have turned out   differently.This became the #ReleaseTheSnyderCut movement, which lobbied Warner Bros. to release Snyder’s original cut.</a:t>
            </a:r>
            <a:endParaRPr lang="en-US" sz="1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179705" y="267335"/>
            <a:ext cx="8730615" cy="3969385"/>
          </a:xfrm>
          <a:prstGeom prst="rect">
            <a:avLst/>
          </a:prstGeom>
          <a:noFill/>
        </p:spPr>
        <p:txBody>
          <a:bodyPr wrap="square" rtlCol="0">
            <a:spAutoFit/>
          </a:bodyPr>
          <a:p>
            <a:r>
              <a:rPr lang="en-US">
                <a:solidFill>
                  <a:schemeClr val="bg1"/>
                </a:solidFill>
              </a:rPr>
              <a:t>The movie is broken down into 6 parts and an epilogue. It more or less follows the plot of the theatrical cut, but with some deviations and a lot expanded upon. Much of the action revolves around antagonist Steppenwolf (Ciarán Hinds) coming to Earth to find Mother Boxes, powerful objects that could grant him world domination. As the world grieves Superman’s sacrificial death as depicted at the end of Batman v. Superman, Bruce Wayne (Ben Affleck) seeks out new superheroes to help save the world. As Wonder Woman, Aquaman, Cyborg, and the Flash all eventually join him, Steppenwolf devastates Wonder Woman’s home of Themyscira and Aquaman’s ancestral home of Atlantis, gathering more Mother Boxes and power. The team decides that their best hope against Steppenwolf is to resurrect Superman through the power of the one Mother Box they have in their possession. When Superman does return, he’s not immediately the hero he used to be, as he tries to fight his former friends and allies. Eventually, it’s up to the newly assembled Justice League to go all-in for a final, climactic battle at an abandoned nuclear site in Russia, where Steppenwolf hopes to perform the final ritual to take over the world.</a:t>
            </a:r>
            <a:endParaRPr 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95605" y="195580"/>
            <a:ext cx="4707255" cy="4523105"/>
          </a:xfrm>
          <a:prstGeom prst="rect">
            <a:avLst/>
          </a:prstGeom>
          <a:noFill/>
        </p:spPr>
        <p:txBody>
          <a:bodyPr wrap="square" rtlCol="0">
            <a:spAutoFit/>
          </a:bodyPr>
          <a:p>
            <a:r>
              <a:rPr lang="en-US">
                <a:solidFill>
                  <a:schemeClr val="bg1"/>
                </a:solidFill>
              </a:rPr>
              <a:t>And yet, the movie is 4 hours long, and that doesn’t even begin to summarize all the side-plots, character development, and other machinations going on within the narrative. But that time allows space and room for scenes to breathe, to develop tension, and to build up the prospect of these heroes coming together to stop the bad guy. There is an easiness to Zack Snyder’s Justice League that the theatrical cut simply didn’t have. It’s easy to slip into, and while things can sometimes take you out of the experience, it’s not nearly as boring or as much of a slog as its theatrically released counterpart. It’s also funnier than the theatrical cut, and the dialogue and character interactions generally feel more natural.</a:t>
            </a:r>
            <a:endParaRPr lang="en-US">
              <a:solidFill>
                <a:schemeClr val="bg1"/>
              </a:solidFill>
            </a:endParaRPr>
          </a:p>
        </p:txBody>
      </p:sp>
      <p:pic>
        <p:nvPicPr>
          <p:cNvPr id="4" name="Picture 3"/>
          <p:cNvPicPr>
            <a:picLocks noChangeAspect="1"/>
          </p:cNvPicPr>
          <p:nvPr/>
        </p:nvPicPr>
        <p:blipFill>
          <a:blip r:embed="rId1"/>
          <a:stretch>
            <a:fillRect/>
          </a:stretch>
        </p:blipFill>
        <p:spPr>
          <a:xfrm>
            <a:off x="5052060" y="195580"/>
            <a:ext cx="4047490" cy="4732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98425" y="419100"/>
            <a:ext cx="8990965" cy="4523105"/>
          </a:xfrm>
          <a:prstGeom prst="rect">
            <a:avLst/>
          </a:prstGeom>
          <a:noFill/>
        </p:spPr>
        <p:txBody>
          <a:bodyPr wrap="square" rtlCol="0">
            <a:spAutoFit/>
          </a:bodyPr>
          <a:p>
            <a:r>
              <a:rPr lang="en-US">
                <a:solidFill>
                  <a:schemeClr val="bg1"/>
                </a:solidFill>
              </a:rPr>
              <a:t>Character motivations are much clearer this time around, as informed by expanded backstories. The character who gets fleshed out the most in this new edition is Ray Fisher’s Cyborg. Fisher, who has been outspoken in his disdain for Whedon and how drastically the production was interfered with, really shines as his character is given much more backstory, development, and depth. Also of note is Ezra Miller’s Flash, who still is the comedic relief of the film in a lot of ways but doesn’t have as many corny jokes and definitely doesn’t seem to be as pathetic a figure as his theatrical cut counterpart. The Flash even ends up saving the day at the film’s climax by reversing time in what I believe is supposed to be a nice homage to 1978’s Superman. This is a marked difference for a character that Batman had to demand to save just one person in the theatrical cut. Wonder Woman and Aquaman feel more like themselves here, more like the characters that would make their respective spin-offs so successful. Also expanded is the role of the overarching uber-bad, Darkseid (Ray Porter). He is alluded to in the theatrical cut, but in Zack Snyder’s Justice League, he is featured outright, a menacing master for whom Steppenwolf is operating. Darkseid is an imposing figure in the DC universe, one of its most famous antagonists, as well as one that influenced the development of Thanos for rival Marvel Comics. His cinematic debut is a more than fitting one.</a:t>
            </a:r>
            <a:endParaRPr 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461645" y="562610"/>
            <a:ext cx="4912360" cy="4246245"/>
          </a:xfrm>
          <a:prstGeom prst="rect">
            <a:avLst/>
          </a:prstGeom>
          <a:noFill/>
        </p:spPr>
        <p:txBody>
          <a:bodyPr wrap="square" rtlCol="0">
            <a:spAutoFit/>
          </a:bodyPr>
          <a:p>
            <a:r>
              <a:rPr lang="en-US">
                <a:solidFill>
                  <a:schemeClr val="bg1"/>
                </a:solidFill>
              </a:rPr>
              <a:t>This movie is crafted well, and while Snyder’s love of a darker color pallet is prominent.Additionally, there’s another “Knightmare” scene that showcases a dystopian future where Superman has gone bad, the former members of the League are trying either to kill him or send a message about Lois Lane (Amy Adams) into the past in order to prevent…something? A similar “Knightmare” scene in Batman v. Superman was one of the more baffling things about that movie, which is saying a lot. It is similarly awkward here, particularly because of a cameo appearance by Jared Leto’s widely-dismissed take on the Joker, who had only previously appeared in 2016’s Suicide Squad.</a:t>
            </a:r>
            <a:endParaRPr lang="en-US">
              <a:solidFill>
                <a:schemeClr val="bg1"/>
              </a:solidFill>
            </a:endParaRPr>
          </a:p>
        </p:txBody>
      </p:sp>
      <p:pic>
        <p:nvPicPr>
          <p:cNvPr id="7" name="Picture 6"/>
          <p:cNvPicPr>
            <a:picLocks noChangeAspect="1"/>
          </p:cNvPicPr>
          <p:nvPr/>
        </p:nvPicPr>
        <p:blipFill>
          <a:blip r:embed="rId1"/>
          <a:stretch>
            <a:fillRect/>
          </a:stretch>
        </p:blipFill>
        <p:spPr>
          <a:xfrm>
            <a:off x="5580380" y="411480"/>
            <a:ext cx="3373120" cy="4482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8002</Words>
  <Application>WPS Presentation</Application>
  <PresentationFormat>全屏显示(16:9)</PresentationFormat>
  <Paragraphs>80</Paragraphs>
  <Slides>13</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13</vt:i4>
      </vt:variant>
    </vt:vector>
  </HeadingPairs>
  <TitlesOfParts>
    <vt:vector size="27" baseType="lpstr">
      <vt:lpstr>Arial</vt:lpstr>
      <vt:lpstr>SimSun</vt:lpstr>
      <vt:lpstr>Wingdings</vt:lpstr>
      <vt:lpstr>Calibri</vt:lpstr>
      <vt:lpstr>Microsoft YaHei</vt:lpstr>
      <vt:lpstr>Arial Unicode MS</vt:lpstr>
      <vt:lpstr>Arial Narrow</vt:lpstr>
      <vt:lpstr>Bahnschrift Light Condensed</vt:lpstr>
      <vt:lpstr>Bahnschrift Light SemiCondensed</vt:lpstr>
      <vt:lpstr>Bahnschrift SemiBold</vt:lpstr>
      <vt:lpstr>Bahnschrift SemiBold Condensed</vt:lpstr>
      <vt:lpstr>Bahnschrift SemiBold SemiCondensed</vt:lpstr>
      <vt:lpstr>Bahnschrift SemiCondensed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ts</cp:lastModifiedBy>
  <cp:revision>30</cp:revision>
  <dcterms:created xsi:type="dcterms:W3CDTF">2016-11-28T11:05:00Z</dcterms:created>
  <dcterms:modified xsi:type="dcterms:W3CDTF">2021-06-20T08:46:50Z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1033-11.2.0.10175</vt:lpwstr>
  </property>
</Properties>
</file>